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313" r:id="rId4"/>
    <p:sldId id="293" r:id="rId5"/>
    <p:sldId id="294" r:id="rId6"/>
    <p:sldId id="284" r:id="rId7"/>
    <p:sldId id="299" r:id="rId8"/>
    <p:sldId id="300" r:id="rId9"/>
    <p:sldId id="310" r:id="rId10"/>
    <p:sldId id="280" r:id="rId11"/>
    <p:sldId id="268" r:id="rId12"/>
    <p:sldId id="301" r:id="rId13"/>
    <p:sldId id="297" r:id="rId14"/>
    <p:sldId id="312" r:id="rId15"/>
    <p:sldId id="259" r:id="rId16"/>
    <p:sldId id="308" r:id="rId17"/>
    <p:sldId id="292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966A7-BB09-4FAF-8164-5F739BD9FCF1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A1A9-B268-4005-91C7-A722D4FCC6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08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 txBox="1">
            <a:spLocks noGrp="1"/>
          </p:cNvSpPr>
          <p:nvPr/>
        </p:nvSpPr>
        <p:spPr bwMode="auto">
          <a:xfrm>
            <a:off x="3883409" y="8686957"/>
            <a:ext cx="2973041" cy="4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242B302-0341-4151-9BE8-4BEE3C76ED4F}" type="slidenum">
              <a:rPr lang="en-US" sz="1200">
                <a:latin typeface="Calibri" pitchFamily="34" charset="0"/>
              </a:rPr>
              <a:pPr algn="r"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687041" y="4344259"/>
            <a:ext cx="5483919" cy="411339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409" y="8685396"/>
            <a:ext cx="2973041" cy="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7E4B77E-59F0-4541-9836-E4C6EE77D54D}" type="slidenum">
              <a:rPr lang="en-US" sz="1200"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17411" name="Slide Number Placeholder 6"/>
          <p:cNvSpPr txBox="1">
            <a:spLocks noGrp="1"/>
          </p:cNvSpPr>
          <p:nvPr/>
        </p:nvSpPr>
        <p:spPr bwMode="auto">
          <a:xfrm>
            <a:off x="3883409" y="8685396"/>
            <a:ext cx="2973041" cy="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AA16DA1-E820-405D-8470-C639576EE15C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1" hangingPunct="1"/>
              <a:t>5</a:t>
            </a:fld>
            <a:endParaRPr lang="en-US" sz="12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30587"/>
          </a:xfrm>
          <a:ln/>
        </p:spPr>
      </p:sp>
      <p:sp>
        <p:nvSpPr>
          <p:cNvPr id="17413" name="Rectangle 3"/>
          <p:cNvSpPr>
            <a:spLocks noGrp="1"/>
          </p:cNvSpPr>
          <p:nvPr>
            <p:ph type="body" idx="1"/>
          </p:nvPr>
        </p:nvSpPr>
        <p:spPr>
          <a:xfrm>
            <a:off x="687041" y="4344259"/>
            <a:ext cx="5483919" cy="41149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4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68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12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58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49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96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66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202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37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52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94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B0F5-19E2-43B5-BA72-1D61E05DF004}" type="datetimeFigureOut">
              <a:rPr lang="en-US" smtClean="0"/>
              <a:pPr/>
              <a:t>27-Jun-2013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7F13-7906-44D3-AA2B-B86B11099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16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s.unesco.org/Education/Documents/OOSCI%20Reports/brazil-oosci-report-2012-pr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24936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Identifying and profiling out of school populations – lessons from the UNICEF/UIS Out of School Children Initiative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4437112"/>
            <a:ext cx="609339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PISA for Development, Paris, 27-28 June</a:t>
            </a:r>
          </a:p>
          <a:p>
            <a:endParaRPr lang="en-US" sz="2000" dirty="0" smtClean="0"/>
          </a:p>
          <a:p>
            <a:r>
              <a:rPr lang="en-US" sz="2400" dirty="0" smtClean="0"/>
              <a:t>Albert Motivans, UNESCO Institute for Statistics</a:t>
            </a:r>
          </a:p>
          <a:p>
            <a:r>
              <a:rPr lang="en-US" sz="2400" dirty="0" smtClean="0"/>
              <a:t>Jordan Naidoo, UNICEF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4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2" t="45973" r="29675" b="32829"/>
          <a:stretch/>
        </p:blipFill>
        <p:spPr bwMode="auto">
          <a:xfrm>
            <a:off x="-13583" y="2069559"/>
            <a:ext cx="911692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8393" y="5832459"/>
            <a:ext cx="8712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Source: </a:t>
            </a:r>
            <a:r>
              <a:rPr lang="en-US" sz="1600" dirty="0"/>
              <a:t>Brazil OOSCI report </a:t>
            </a:r>
            <a:r>
              <a:rPr lang="en-US" sz="1600" dirty="0" smtClean="0">
                <a:hlinkClick r:id="rId3"/>
              </a:rPr>
              <a:t>http://www.uis.unesco.org/Education/Documents/OOSCI%20Reports/brazil-oosci-report-2012-pr.pdf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621" y="123856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+mj-lt"/>
                <a:cs typeface="Arial" pitchFamily="34" charset="0"/>
              </a:rPr>
              <a:t>%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students who are one or more years over-age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by grade and location, 2009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Overage pupils by grade in Brazil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108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EIDA\Projects\OOSC\UIS-UNICEF 2010-2011\Education First Initiative\Household survey analysis files\ZMB - LS age school attendance by lev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7142"/>
            <a:ext cx="7848872" cy="57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Lower secondary school age students </a:t>
            </a:r>
            <a:br>
              <a:rPr lang="en-US" sz="3200" b="1" dirty="0" smtClean="0"/>
            </a:br>
            <a:r>
              <a:rPr lang="en-US" sz="3200" b="1" dirty="0" smtClean="0"/>
              <a:t>by level attended in Zambia, 2007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699792" y="6488668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Source: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UIS calculations based on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Zambia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DHS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2007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569325" cy="1052513"/>
          </a:xfrm>
        </p:spPr>
        <p:txBody>
          <a:bodyPr>
            <a:normAutofit/>
          </a:bodyPr>
          <a:lstStyle/>
          <a:p>
            <a:r>
              <a:rPr lang="en-GB" alt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Where are 15 year-old girls in Cambodia?</a:t>
            </a:r>
          </a:p>
        </p:txBody>
      </p:sp>
      <p:pic>
        <p:nvPicPr>
          <p:cNvPr id="13316" name="Picture 4" descr="Cambodia%202010-11%20DHS%20Grade%20by%20age%2002%20fem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511925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5076825" y="6353175"/>
            <a:ext cx="31675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Source: DHS, Cambodia 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2010-11</a:t>
            </a:r>
            <a:endParaRPr lang="en-US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1351921"/>
            <a:ext cx="360040" cy="360096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0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India 2000 MICS pyramids school by age oos paper graph01 s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" t="78740" r="716" b="6889"/>
          <a:stretch>
            <a:fillRect/>
          </a:stretch>
        </p:blipFill>
        <p:spPr bwMode="auto">
          <a:xfrm>
            <a:off x="838200" y="6091238"/>
            <a:ext cx="7239000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228600"/>
            <a:ext cx="787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</a:rPr>
              <a:t>School attendance by age and household wealth</a:t>
            </a:r>
            <a:endParaRPr lang="en-GB" sz="2800" dirty="0">
              <a:latin typeface="Arial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860550" y="700088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India 2000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096000" y="701675"/>
            <a:ext cx="1933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Indonesia 2002-03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874838" y="3368675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Mali 2001</a:t>
            </a:r>
            <a:endParaRPr lang="en-GB" sz="1600" b="1">
              <a:latin typeface="Arial" pitchFamily="34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232525" y="3368675"/>
            <a:ext cx="1381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Nigeria 2003</a:t>
            </a:r>
            <a:endParaRPr lang="en-GB" sz="1600" b="1">
              <a:latin typeface="Arial" pitchFamily="34" charset="0"/>
            </a:endParaRPr>
          </a:p>
        </p:txBody>
      </p:sp>
      <p:pic>
        <p:nvPicPr>
          <p:cNvPr id="31760" name="Picture 16" descr="India 2000 MICS pyramids school by age oos paper graph03 w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" t="9842" r="716" b="21654"/>
          <a:stretch>
            <a:fillRect/>
          </a:stretch>
        </p:blipFill>
        <p:spPr bwMode="auto">
          <a:xfrm>
            <a:off x="0" y="1004888"/>
            <a:ext cx="45243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Indonesia 2002-03 DHS pyramids school by age oos paper graph03 w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" t="9842" r="716" b="21654"/>
          <a:stretch>
            <a:fillRect/>
          </a:stretch>
        </p:blipFill>
        <p:spPr bwMode="auto">
          <a:xfrm>
            <a:off x="4570413" y="1004888"/>
            <a:ext cx="45243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Mali 2001 DHS pyramids school by age oos paper graph03 weal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" t="9842" r="716" b="21654"/>
          <a:stretch>
            <a:fillRect/>
          </a:stretch>
        </p:blipFill>
        <p:spPr bwMode="auto">
          <a:xfrm>
            <a:off x="0" y="3657600"/>
            <a:ext cx="45243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63" name="Picture 19" descr="Nigeria 2003 DHS pyramids school by age oos paper graph03 weal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" t="9842" r="716" b="21654"/>
          <a:stretch>
            <a:fillRect/>
          </a:stretch>
        </p:blipFill>
        <p:spPr bwMode="auto">
          <a:xfrm>
            <a:off x="4570413" y="3656013"/>
            <a:ext cx="4524375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5709" y="1846076"/>
            <a:ext cx="4234756" cy="2318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2944" y="4495801"/>
            <a:ext cx="4234756" cy="2318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5709" y="4489412"/>
            <a:ext cx="4234756" cy="2318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4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92154"/>
            <a:ext cx="784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How many and who are out of school?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5429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PAK ISCED 2 age disparities OOS w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47777" cy="54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7944" y="6460124"/>
            <a:ext cx="4825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Source: UIS calculations based on Pakistan DHS 2006-07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O</a:t>
            </a:r>
            <a:r>
              <a:rPr lang="en-US" sz="4000" b="1" dirty="0" smtClean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ut-of-school </a:t>
            </a:r>
            <a:r>
              <a:rPr lang="en-US" sz="4000" b="1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children of lower secondary school </a:t>
            </a:r>
            <a:r>
              <a:rPr lang="en-US" sz="4000" b="1" dirty="0" smtClean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age, </a:t>
            </a:r>
            <a:r>
              <a:rPr lang="en-US" sz="4000" b="1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Pakistan, </a:t>
            </a:r>
            <a:r>
              <a:rPr lang="en-US" sz="4000" b="1" dirty="0" smtClean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2006-07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916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0" descr="Combined pies Pakist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354" y="1196644"/>
            <a:ext cx="7353281" cy="53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83851" y="6519446"/>
            <a:ext cx="54601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Source: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UIS calculations based on Pakistan DHS 2006-07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School </a:t>
            </a:r>
            <a:r>
              <a:rPr lang="en-US" sz="3600" b="1" dirty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exposure of out-of-school children, by household </a:t>
            </a:r>
            <a:r>
              <a:rPr lang="en-US" sz="3600" b="1" dirty="0" smtClean="0">
                <a:solidFill>
                  <a:srgbClr val="000000"/>
                </a:solidFill>
                <a:ea typeface="Arial" pitchFamily="34" charset="0"/>
                <a:cs typeface="Arial" pitchFamily="34" charset="0"/>
              </a:rPr>
              <a:t>wealth in Pakistan, 2006-07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810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1445"/>
            <a:ext cx="9144000" cy="822960"/>
          </a:xfrm>
          <a:noFill/>
        </p:spPr>
        <p:txBody>
          <a:bodyPr lIns="0" tIns="0" rIns="0" bIns="0" anchor="t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3200" b="1" dirty="0">
                <a:cs typeface="Arial" charset="0"/>
              </a:rPr>
              <a:t>Out-of-school children from poor households</a:t>
            </a:r>
            <a:br>
              <a:rPr lang="en-US" sz="3200" b="1" dirty="0">
                <a:cs typeface="Arial" charset="0"/>
              </a:rPr>
            </a:br>
            <a:r>
              <a:rPr lang="en-US" sz="3200" b="1" dirty="0">
                <a:cs typeface="Arial" charset="0"/>
              </a:rPr>
              <a:t>are more likely to never attend school</a:t>
            </a:r>
          </a:p>
        </p:txBody>
      </p:sp>
      <p:sp>
        <p:nvSpPr>
          <p:cNvPr id="12291" name="AutoShape 4"/>
          <p:cNvSpPr>
            <a:spLocks noChangeAspect="1" noChangeArrowheads="1" noTextEdit="1"/>
          </p:cNvSpPr>
          <p:nvPr/>
        </p:nvSpPr>
        <p:spPr bwMode="auto">
          <a:xfrm>
            <a:off x="342900" y="954405"/>
            <a:ext cx="8069580" cy="590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10052" y="1017270"/>
            <a:ext cx="7942421" cy="57707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15767" y="1025843"/>
            <a:ext cx="7922418" cy="576214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864521" y="1193721"/>
            <a:ext cx="6146483" cy="45762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2544604" y="1228725"/>
            <a:ext cx="0" cy="4776312"/>
          </a:xfrm>
          <a:prstGeom prst="line">
            <a:avLst/>
          </a:prstGeom>
          <a:noFill/>
          <a:ln w="20638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3621882" y="1228725"/>
            <a:ext cx="0" cy="4776312"/>
          </a:xfrm>
          <a:prstGeom prst="line">
            <a:avLst/>
          </a:prstGeom>
          <a:noFill/>
          <a:ln w="20638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V="1">
            <a:off x="4703445" y="1228725"/>
            <a:ext cx="0" cy="4776312"/>
          </a:xfrm>
          <a:prstGeom prst="line">
            <a:avLst/>
          </a:prstGeom>
          <a:noFill/>
          <a:ln w="20638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5780723" y="1228725"/>
            <a:ext cx="0" cy="4776312"/>
          </a:xfrm>
          <a:prstGeom prst="line">
            <a:avLst/>
          </a:prstGeom>
          <a:noFill/>
          <a:ln w="20638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V="1">
            <a:off x="6862287" y="1228725"/>
            <a:ext cx="0" cy="4776312"/>
          </a:xfrm>
          <a:prstGeom prst="line">
            <a:avLst/>
          </a:prstGeom>
          <a:noFill/>
          <a:ln w="20638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7939564" y="1228725"/>
            <a:ext cx="0" cy="4776312"/>
          </a:xfrm>
          <a:prstGeom prst="line">
            <a:avLst/>
          </a:prstGeom>
          <a:noFill/>
          <a:ln w="20638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01" name="Rectangle 27"/>
          <p:cNvSpPr>
            <a:spLocks noChangeArrowheads="1"/>
          </p:cNvSpPr>
          <p:nvPr/>
        </p:nvSpPr>
        <p:spPr bwMode="auto">
          <a:xfrm>
            <a:off x="3621882" y="1468755"/>
            <a:ext cx="3923348" cy="205740"/>
          </a:xfrm>
          <a:prstGeom prst="rect">
            <a:avLst/>
          </a:prstGeom>
          <a:solidFill>
            <a:srgbClr val="A65D62"/>
          </a:solidFill>
          <a:ln w="0">
            <a:solidFill>
              <a:srgbClr val="A65D62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86085" name="Group 69"/>
          <p:cNvGrpSpPr>
            <a:grpSpLocks/>
          </p:cNvGrpSpPr>
          <p:nvPr/>
        </p:nvGrpSpPr>
        <p:grpSpPr bwMode="auto">
          <a:xfrm>
            <a:off x="2083118" y="1810227"/>
            <a:ext cx="4271963" cy="3994785"/>
            <a:chOff x="1458" y="1267"/>
            <a:chExt cx="2990" cy="2796"/>
          </a:xfrm>
        </p:grpSpPr>
        <p:sp>
          <p:nvSpPr>
            <p:cNvPr id="12333" name="Rectangle 15"/>
            <p:cNvSpPr>
              <a:spLocks noChangeArrowheads="1"/>
            </p:cNvSpPr>
            <p:nvPr/>
          </p:nvSpPr>
          <p:spPr bwMode="auto">
            <a:xfrm>
              <a:off x="1727" y="3890"/>
              <a:ext cx="808" cy="14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Rectangle 16"/>
            <p:cNvSpPr>
              <a:spLocks noChangeArrowheads="1"/>
            </p:cNvSpPr>
            <p:nvPr/>
          </p:nvSpPr>
          <p:spPr bwMode="auto">
            <a:xfrm>
              <a:off x="2084" y="3651"/>
              <a:ext cx="451" cy="142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17"/>
            <p:cNvSpPr>
              <a:spLocks noChangeArrowheads="1"/>
            </p:cNvSpPr>
            <p:nvPr/>
          </p:nvSpPr>
          <p:spPr bwMode="auto">
            <a:xfrm>
              <a:off x="2471" y="3416"/>
              <a:ext cx="64" cy="13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Rectangle 18"/>
            <p:cNvSpPr>
              <a:spLocks noChangeArrowheads="1"/>
            </p:cNvSpPr>
            <p:nvPr/>
          </p:nvSpPr>
          <p:spPr bwMode="auto">
            <a:xfrm>
              <a:off x="2535" y="3177"/>
              <a:ext cx="17" cy="13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Rectangle 19"/>
            <p:cNvSpPr>
              <a:spLocks noChangeArrowheads="1"/>
            </p:cNvSpPr>
            <p:nvPr/>
          </p:nvSpPr>
          <p:spPr bwMode="auto">
            <a:xfrm>
              <a:off x="2535" y="2938"/>
              <a:ext cx="50" cy="13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Rectangle 20"/>
            <p:cNvSpPr>
              <a:spLocks noChangeArrowheads="1"/>
            </p:cNvSpPr>
            <p:nvPr/>
          </p:nvSpPr>
          <p:spPr bwMode="auto">
            <a:xfrm>
              <a:off x="2535" y="2699"/>
              <a:ext cx="97" cy="13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Rectangle 21"/>
            <p:cNvSpPr>
              <a:spLocks noChangeArrowheads="1"/>
            </p:cNvSpPr>
            <p:nvPr/>
          </p:nvSpPr>
          <p:spPr bwMode="auto">
            <a:xfrm>
              <a:off x="2535" y="2461"/>
              <a:ext cx="582" cy="13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Rectangle 22"/>
            <p:cNvSpPr>
              <a:spLocks noChangeArrowheads="1"/>
            </p:cNvSpPr>
            <p:nvPr/>
          </p:nvSpPr>
          <p:spPr bwMode="auto">
            <a:xfrm>
              <a:off x="2535" y="2222"/>
              <a:ext cx="858" cy="14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Rectangle 23"/>
            <p:cNvSpPr>
              <a:spLocks noChangeArrowheads="1"/>
            </p:cNvSpPr>
            <p:nvPr/>
          </p:nvSpPr>
          <p:spPr bwMode="auto">
            <a:xfrm>
              <a:off x="2535" y="1983"/>
              <a:ext cx="858" cy="145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Rectangle 24"/>
            <p:cNvSpPr>
              <a:spLocks noChangeArrowheads="1"/>
            </p:cNvSpPr>
            <p:nvPr/>
          </p:nvSpPr>
          <p:spPr bwMode="auto">
            <a:xfrm>
              <a:off x="2535" y="1744"/>
              <a:ext cx="1110" cy="145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Rectangle 25"/>
            <p:cNvSpPr>
              <a:spLocks noChangeArrowheads="1"/>
            </p:cNvSpPr>
            <p:nvPr/>
          </p:nvSpPr>
          <p:spPr bwMode="auto">
            <a:xfrm>
              <a:off x="2535" y="1505"/>
              <a:ext cx="1258" cy="145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Rectangle 26"/>
            <p:cNvSpPr>
              <a:spLocks noChangeArrowheads="1"/>
            </p:cNvSpPr>
            <p:nvPr/>
          </p:nvSpPr>
          <p:spPr bwMode="auto">
            <a:xfrm>
              <a:off x="2535" y="1267"/>
              <a:ext cx="1692" cy="144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A65D6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Rectangle 28"/>
            <p:cNvSpPr>
              <a:spLocks noChangeArrowheads="1"/>
            </p:cNvSpPr>
            <p:nvPr/>
          </p:nvSpPr>
          <p:spPr bwMode="auto">
            <a:xfrm>
              <a:off x="1458" y="3890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-21</a:t>
              </a:r>
              <a:endParaRPr lang="en-US"/>
            </a:p>
          </p:txBody>
        </p:sp>
        <p:sp>
          <p:nvSpPr>
            <p:cNvPr id="12346" name="Rectangle 29"/>
            <p:cNvSpPr>
              <a:spLocks noChangeArrowheads="1"/>
            </p:cNvSpPr>
            <p:nvPr/>
          </p:nvSpPr>
          <p:spPr bwMode="auto">
            <a:xfrm>
              <a:off x="1815" y="3651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-12</a:t>
              </a:r>
              <a:endParaRPr lang="en-US"/>
            </a:p>
          </p:txBody>
        </p:sp>
        <p:sp>
          <p:nvSpPr>
            <p:cNvPr id="12347" name="Rectangle 30"/>
            <p:cNvSpPr>
              <a:spLocks noChangeArrowheads="1"/>
            </p:cNvSpPr>
            <p:nvPr/>
          </p:nvSpPr>
          <p:spPr bwMode="auto">
            <a:xfrm>
              <a:off x="2286" y="3412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-2</a:t>
              </a:r>
              <a:endParaRPr lang="en-US"/>
            </a:p>
          </p:txBody>
        </p:sp>
        <p:sp>
          <p:nvSpPr>
            <p:cNvPr id="12348" name="Rectangle 31"/>
            <p:cNvSpPr>
              <a:spLocks noChangeArrowheads="1"/>
            </p:cNvSpPr>
            <p:nvPr/>
          </p:nvSpPr>
          <p:spPr bwMode="auto">
            <a:xfrm>
              <a:off x="2612" y="317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2349" name="Rectangle 32"/>
            <p:cNvSpPr>
              <a:spLocks noChangeArrowheads="1"/>
            </p:cNvSpPr>
            <p:nvPr/>
          </p:nvSpPr>
          <p:spPr bwMode="auto">
            <a:xfrm>
              <a:off x="2643" y="2935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/>
            </a:p>
          </p:txBody>
        </p:sp>
        <p:sp>
          <p:nvSpPr>
            <p:cNvPr id="12350" name="Rectangle 33"/>
            <p:cNvSpPr>
              <a:spLocks noChangeArrowheads="1"/>
            </p:cNvSpPr>
            <p:nvPr/>
          </p:nvSpPr>
          <p:spPr bwMode="auto">
            <a:xfrm>
              <a:off x="2690" y="269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/>
            </a:p>
          </p:txBody>
        </p:sp>
        <p:sp>
          <p:nvSpPr>
            <p:cNvPr id="12351" name="Rectangle 34"/>
            <p:cNvSpPr>
              <a:spLocks noChangeArrowheads="1"/>
            </p:cNvSpPr>
            <p:nvPr/>
          </p:nvSpPr>
          <p:spPr bwMode="auto">
            <a:xfrm>
              <a:off x="3178" y="246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/>
            </a:p>
          </p:txBody>
        </p:sp>
        <p:sp>
          <p:nvSpPr>
            <p:cNvPr id="12352" name="Rectangle 35"/>
            <p:cNvSpPr>
              <a:spLocks noChangeArrowheads="1"/>
            </p:cNvSpPr>
            <p:nvPr/>
          </p:nvSpPr>
          <p:spPr bwMode="auto">
            <a:xfrm>
              <a:off x="3454" y="2222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23</a:t>
              </a:r>
              <a:endParaRPr lang="en-US"/>
            </a:p>
          </p:txBody>
        </p:sp>
        <p:sp>
          <p:nvSpPr>
            <p:cNvPr id="12353" name="Rectangle 36"/>
            <p:cNvSpPr>
              <a:spLocks noChangeArrowheads="1"/>
            </p:cNvSpPr>
            <p:nvPr/>
          </p:nvSpPr>
          <p:spPr bwMode="auto">
            <a:xfrm>
              <a:off x="3454" y="198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23</a:t>
              </a:r>
              <a:endParaRPr lang="en-US"/>
            </a:p>
          </p:txBody>
        </p:sp>
        <p:sp>
          <p:nvSpPr>
            <p:cNvPr id="12354" name="Rectangle 37"/>
            <p:cNvSpPr>
              <a:spLocks noChangeArrowheads="1"/>
            </p:cNvSpPr>
            <p:nvPr/>
          </p:nvSpPr>
          <p:spPr bwMode="auto">
            <a:xfrm>
              <a:off x="3703" y="174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29</a:t>
              </a:r>
              <a:endParaRPr lang="en-US"/>
            </a:p>
          </p:txBody>
        </p:sp>
        <p:sp>
          <p:nvSpPr>
            <p:cNvPr id="12355" name="Rectangle 38"/>
            <p:cNvSpPr>
              <a:spLocks noChangeArrowheads="1"/>
            </p:cNvSpPr>
            <p:nvPr/>
          </p:nvSpPr>
          <p:spPr bwMode="auto">
            <a:xfrm>
              <a:off x="3847" y="150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33</a:t>
              </a:r>
              <a:endParaRPr lang="en-US"/>
            </a:p>
          </p:txBody>
        </p:sp>
        <p:sp>
          <p:nvSpPr>
            <p:cNvPr id="12356" name="Rectangle 39"/>
            <p:cNvSpPr>
              <a:spLocks noChangeArrowheads="1"/>
            </p:cNvSpPr>
            <p:nvPr/>
          </p:nvSpPr>
          <p:spPr bwMode="auto">
            <a:xfrm>
              <a:off x="4288" y="126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45</a:t>
              </a:r>
              <a:endParaRPr lang="en-US"/>
            </a:p>
          </p:txBody>
        </p:sp>
      </p:grpSp>
      <p:sp>
        <p:nvSpPr>
          <p:cNvPr id="12303" name="Rectangle 40"/>
          <p:cNvSpPr>
            <a:spLocks noChangeArrowheads="1"/>
          </p:cNvSpPr>
          <p:nvPr/>
        </p:nvSpPr>
        <p:spPr bwMode="auto">
          <a:xfrm>
            <a:off x="7630954" y="1468755"/>
            <a:ext cx="22860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73</a:t>
            </a:r>
            <a:endParaRPr lang="en-US"/>
          </a:p>
        </p:txBody>
      </p:sp>
      <p:sp>
        <p:nvSpPr>
          <p:cNvPr id="12304" name="Line 41"/>
          <p:cNvSpPr>
            <a:spLocks noChangeShapeType="1"/>
          </p:cNvSpPr>
          <p:nvPr/>
        </p:nvSpPr>
        <p:spPr bwMode="auto">
          <a:xfrm>
            <a:off x="1910240" y="6005037"/>
            <a:ext cx="623077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05" name="Line 42"/>
          <p:cNvSpPr>
            <a:spLocks noChangeShapeType="1"/>
          </p:cNvSpPr>
          <p:nvPr/>
        </p:nvSpPr>
        <p:spPr bwMode="auto">
          <a:xfrm>
            <a:off x="2544604" y="6005037"/>
            <a:ext cx="0" cy="8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06" name="Rectangle 43"/>
          <p:cNvSpPr>
            <a:spLocks noChangeArrowheads="1"/>
          </p:cNvSpPr>
          <p:nvPr/>
        </p:nvSpPr>
        <p:spPr bwMode="auto">
          <a:xfrm>
            <a:off x="2400300" y="6125052"/>
            <a:ext cx="29718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-20</a:t>
            </a:r>
            <a:endParaRPr lang="en-US"/>
          </a:p>
        </p:txBody>
      </p:sp>
      <p:sp>
        <p:nvSpPr>
          <p:cNvPr id="12307" name="Line 44"/>
          <p:cNvSpPr>
            <a:spLocks noChangeShapeType="1"/>
          </p:cNvSpPr>
          <p:nvPr/>
        </p:nvSpPr>
        <p:spPr bwMode="auto">
          <a:xfrm>
            <a:off x="3621882" y="6005037"/>
            <a:ext cx="0" cy="8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08" name="Rectangle 45"/>
          <p:cNvSpPr>
            <a:spLocks noChangeArrowheads="1"/>
          </p:cNvSpPr>
          <p:nvPr/>
        </p:nvSpPr>
        <p:spPr bwMode="auto">
          <a:xfrm>
            <a:off x="3569018" y="6125052"/>
            <a:ext cx="11430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2309" name="Line 46"/>
          <p:cNvSpPr>
            <a:spLocks noChangeShapeType="1"/>
          </p:cNvSpPr>
          <p:nvPr/>
        </p:nvSpPr>
        <p:spPr bwMode="auto">
          <a:xfrm>
            <a:off x="4703445" y="6005037"/>
            <a:ext cx="0" cy="8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10" name="Rectangle 47"/>
          <p:cNvSpPr>
            <a:spLocks noChangeArrowheads="1"/>
          </p:cNvSpPr>
          <p:nvPr/>
        </p:nvSpPr>
        <p:spPr bwMode="auto">
          <a:xfrm>
            <a:off x="4593432" y="6125052"/>
            <a:ext cx="22860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20</a:t>
            </a:r>
            <a:endParaRPr lang="en-US"/>
          </a:p>
        </p:txBody>
      </p:sp>
      <p:sp>
        <p:nvSpPr>
          <p:cNvPr id="12311" name="Line 48"/>
          <p:cNvSpPr>
            <a:spLocks noChangeShapeType="1"/>
          </p:cNvSpPr>
          <p:nvPr/>
        </p:nvSpPr>
        <p:spPr bwMode="auto">
          <a:xfrm>
            <a:off x="5780723" y="6005037"/>
            <a:ext cx="0" cy="8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12" name="Rectangle 49"/>
          <p:cNvSpPr>
            <a:spLocks noChangeArrowheads="1"/>
          </p:cNvSpPr>
          <p:nvPr/>
        </p:nvSpPr>
        <p:spPr bwMode="auto">
          <a:xfrm>
            <a:off x="5669280" y="6125052"/>
            <a:ext cx="22860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</a:t>
            </a:r>
            <a:endParaRPr lang="en-US"/>
          </a:p>
        </p:txBody>
      </p:sp>
      <p:sp>
        <p:nvSpPr>
          <p:cNvPr id="12313" name="Line 50"/>
          <p:cNvSpPr>
            <a:spLocks noChangeShapeType="1"/>
          </p:cNvSpPr>
          <p:nvPr/>
        </p:nvSpPr>
        <p:spPr bwMode="auto">
          <a:xfrm>
            <a:off x="6862287" y="6005037"/>
            <a:ext cx="0" cy="8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14" name="Rectangle 51"/>
          <p:cNvSpPr>
            <a:spLocks noChangeArrowheads="1"/>
          </p:cNvSpPr>
          <p:nvPr/>
        </p:nvSpPr>
        <p:spPr bwMode="auto">
          <a:xfrm>
            <a:off x="6750844" y="6125052"/>
            <a:ext cx="22860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60</a:t>
            </a:r>
            <a:endParaRPr lang="en-US"/>
          </a:p>
        </p:txBody>
      </p:sp>
      <p:sp>
        <p:nvSpPr>
          <p:cNvPr id="12315" name="Line 52"/>
          <p:cNvSpPr>
            <a:spLocks noChangeShapeType="1"/>
          </p:cNvSpPr>
          <p:nvPr/>
        </p:nvSpPr>
        <p:spPr bwMode="auto">
          <a:xfrm>
            <a:off x="7939564" y="6005037"/>
            <a:ext cx="0" cy="8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16" name="Rectangle 53"/>
          <p:cNvSpPr>
            <a:spLocks noChangeArrowheads="1"/>
          </p:cNvSpPr>
          <p:nvPr/>
        </p:nvSpPr>
        <p:spPr bwMode="auto">
          <a:xfrm>
            <a:off x="7828122" y="6125052"/>
            <a:ext cx="22860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80</a:t>
            </a:r>
            <a:endParaRPr lang="en-US" dirty="0"/>
          </a:p>
        </p:txBody>
      </p:sp>
      <p:sp>
        <p:nvSpPr>
          <p:cNvPr id="12317" name="Rectangle 54"/>
          <p:cNvSpPr>
            <a:spLocks noChangeArrowheads="1"/>
          </p:cNvSpPr>
          <p:nvPr/>
        </p:nvSpPr>
        <p:spPr bwMode="auto">
          <a:xfrm>
            <a:off x="2853214" y="6322220"/>
            <a:ext cx="4420553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Difference "will never attend" poorest-richest (%)</a:t>
            </a:r>
            <a:endParaRPr lang="en-US"/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 flipV="1">
            <a:off x="1910239" y="1228725"/>
            <a:ext cx="0" cy="4776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2319" name="Rectangle 56"/>
          <p:cNvSpPr>
            <a:spLocks noChangeArrowheads="1"/>
          </p:cNvSpPr>
          <p:nvPr/>
        </p:nvSpPr>
        <p:spPr bwMode="auto">
          <a:xfrm>
            <a:off x="1217295" y="5557838"/>
            <a:ext cx="60579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Bolivia</a:t>
            </a:r>
            <a:endParaRPr lang="en-US"/>
          </a:p>
        </p:txBody>
      </p:sp>
      <p:sp>
        <p:nvSpPr>
          <p:cNvPr id="12320" name="Rectangle 57"/>
          <p:cNvSpPr>
            <a:spLocks noChangeArrowheads="1"/>
          </p:cNvSpPr>
          <p:nvPr/>
        </p:nvSpPr>
        <p:spPr bwMode="auto">
          <a:xfrm>
            <a:off x="838677" y="5216367"/>
            <a:ext cx="101727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Kyrgyzstan</a:t>
            </a:r>
            <a:endParaRPr lang="en-US"/>
          </a:p>
        </p:txBody>
      </p:sp>
      <p:sp>
        <p:nvSpPr>
          <p:cNvPr id="12321" name="Rectangle 58"/>
          <p:cNvSpPr>
            <a:spLocks noChangeArrowheads="1"/>
          </p:cNvSpPr>
          <p:nvPr/>
        </p:nvSpPr>
        <p:spPr bwMode="auto">
          <a:xfrm>
            <a:off x="1150144" y="4874895"/>
            <a:ext cx="68580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Zambia</a:t>
            </a:r>
            <a:endParaRPr lang="en-US"/>
          </a:p>
        </p:txBody>
      </p:sp>
      <p:sp>
        <p:nvSpPr>
          <p:cNvPr id="12322" name="Rectangle 59"/>
          <p:cNvSpPr>
            <a:spLocks noChangeArrowheads="1"/>
          </p:cNvSpPr>
          <p:nvPr/>
        </p:nvSpPr>
        <p:spPr bwMode="auto">
          <a:xfrm>
            <a:off x="1318737" y="4534853"/>
            <a:ext cx="51435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Brazil</a:t>
            </a:r>
            <a:endParaRPr lang="en-US"/>
          </a:p>
        </p:txBody>
      </p:sp>
      <p:sp>
        <p:nvSpPr>
          <p:cNvPr id="12323" name="Rectangle 60"/>
          <p:cNvSpPr>
            <a:spLocks noChangeArrowheads="1"/>
          </p:cNvSpPr>
          <p:nvPr/>
        </p:nvSpPr>
        <p:spPr bwMode="auto">
          <a:xfrm>
            <a:off x="972979" y="4193382"/>
            <a:ext cx="86868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Colombia</a:t>
            </a:r>
            <a:endParaRPr lang="en-US"/>
          </a:p>
        </p:txBody>
      </p:sp>
      <p:sp>
        <p:nvSpPr>
          <p:cNvPr id="12324" name="Rectangle 61"/>
          <p:cNvSpPr>
            <a:spLocks noChangeArrowheads="1"/>
          </p:cNvSpPr>
          <p:nvPr/>
        </p:nvSpPr>
        <p:spPr bwMode="auto">
          <a:xfrm>
            <a:off x="910114" y="3856197"/>
            <a:ext cx="93726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Cambodia</a:t>
            </a:r>
            <a:endParaRPr lang="en-US"/>
          </a:p>
        </p:txBody>
      </p:sp>
      <p:sp>
        <p:nvSpPr>
          <p:cNvPr id="12325" name="Rectangle 62"/>
          <p:cNvSpPr>
            <a:spLocks noChangeArrowheads="1"/>
          </p:cNvSpPr>
          <p:nvPr/>
        </p:nvSpPr>
        <p:spPr bwMode="auto">
          <a:xfrm>
            <a:off x="895827" y="3516155"/>
            <a:ext cx="96012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DR Congo</a:t>
            </a:r>
            <a:endParaRPr lang="en-US"/>
          </a:p>
        </p:txBody>
      </p:sp>
      <p:sp>
        <p:nvSpPr>
          <p:cNvPr id="12326" name="Rectangle 63"/>
          <p:cNvSpPr>
            <a:spLocks noChangeArrowheads="1"/>
          </p:cNvSpPr>
          <p:nvPr/>
        </p:nvSpPr>
        <p:spPr bwMode="auto">
          <a:xfrm>
            <a:off x="1223010" y="3174683"/>
            <a:ext cx="61722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Liberia</a:t>
            </a:r>
            <a:endParaRPr lang="en-US"/>
          </a:p>
        </p:txBody>
      </p:sp>
      <p:sp>
        <p:nvSpPr>
          <p:cNvPr id="12327" name="Rectangle 64"/>
          <p:cNvSpPr>
            <a:spLocks noChangeArrowheads="1"/>
          </p:cNvSpPr>
          <p:nvPr/>
        </p:nvSpPr>
        <p:spPr bwMode="auto">
          <a:xfrm>
            <a:off x="1261587" y="2833212"/>
            <a:ext cx="58293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Kenya</a:t>
            </a:r>
            <a:endParaRPr lang="en-US"/>
          </a:p>
        </p:txBody>
      </p:sp>
      <p:sp>
        <p:nvSpPr>
          <p:cNvPr id="12328" name="Rectangle 65"/>
          <p:cNvSpPr>
            <a:spLocks noChangeArrowheads="1"/>
          </p:cNvSpPr>
          <p:nvPr/>
        </p:nvSpPr>
        <p:spPr bwMode="auto">
          <a:xfrm>
            <a:off x="751523" y="2491740"/>
            <a:ext cx="109728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Timor-Leste</a:t>
            </a:r>
            <a:endParaRPr lang="en-US"/>
          </a:p>
        </p:txBody>
      </p:sp>
      <p:sp>
        <p:nvSpPr>
          <p:cNvPr id="12329" name="Rectangle 66"/>
          <p:cNvSpPr>
            <a:spLocks noChangeArrowheads="1"/>
          </p:cNvSpPr>
          <p:nvPr/>
        </p:nvSpPr>
        <p:spPr bwMode="auto">
          <a:xfrm>
            <a:off x="1227297" y="2150270"/>
            <a:ext cx="61722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Ghana</a:t>
            </a:r>
            <a:endParaRPr lang="en-US"/>
          </a:p>
        </p:txBody>
      </p:sp>
      <p:sp>
        <p:nvSpPr>
          <p:cNvPr id="12330" name="Rectangle 67"/>
          <p:cNvSpPr>
            <a:spLocks noChangeArrowheads="1"/>
          </p:cNvSpPr>
          <p:nvPr/>
        </p:nvSpPr>
        <p:spPr bwMode="auto">
          <a:xfrm>
            <a:off x="1188720" y="1810227"/>
            <a:ext cx="651510" cy="2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Yemen</a:t>
            </a:r>
            <a:endParaRPr lang="en-US"/>
          </a:p>
        </p:txBody>
      </p:sp>
      <p:sp>
        <p:nvSpPr>
          <p:cNvPr id="12331" name="Rectangle 68"/>
          <p:cNvSpPr>
            <a:spLocks noChangeArrowheads="1"/>
          </p:cNvSpPr>
          <p:nvPr/>
        </p:nvSpPr>
        <p:spPr bwMode="auto">
          <a:xfrm>
            <a:off x="1188720" y="1468755"/>
            <a:ext cx="651510" cy="2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Nigeria</a:t>
            </a:r>
            <a:endParaRPr lang="en-US"/>
          </a:p>
        </p:txBody>
      </p:sp>
      <p:sp>
        <p:nvSpPr>
          <p:cNvPr id="12332" name="Text Box 4"/>
          <p:cNvSpPr txBox="1">
            <a:spLocks noChangeArrowheads="1"/>
          </p:cNvSpPr>
          <p:nvPr/>
        </p:nvSpPr>
        <p:spPr bwMode="auto">
          <a:xfrm>
            <a:off x="1918824" y="6566533"/>
            <a:ext cx="7568088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latin typeface="+mj-lt"/>
                <a:cs typeface="Arial" charset="0"/>
              </a:rPr>
              <a:t>Source: Household survey data, 2006-2010. Data for children of primary school age</a:t>
            </a:r>
            <a:r>
              <a:rPr lang="en-US" sz="900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308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Considerations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is potential for using OOSCI results to help design a strategy to reach youth</a:t>
            </a:r>
          </a:p>
          <a:p>
            <a:pPr lvl="1"/>
            <a:r>
              <a:rPr lang="en-US" dirty="0" smtClean="0"/>
              <a:t>In schools (across grades and levels)</a:t>
            </a:r>
          </a:p>
          <a:p>
            <a:pPr lvl="1"/>
            <a:r>
              <a:rPr lang="en-US" dirty="0" smtClean="0"/>
              <a:t>Outside of schools</a:t>
            </a:r>
          </a:p>
          <a:p>
            <a:r>
              <a:rPr lang="en-US" dirty="0" smtClean="0"/>
              <a:t>Disadvantage mediates school progression and out of school status</a:t>
            </a:r>
          </a:p>
          <a:p>
            <a:r>
              <a:rPr lang="en-US" dirty="0" err="1" smtClean="0"/>
              <a:t>Recognise</a:t>
            </a:r>
            <a:r>
              <a:rPr lang="en-US" dirty="0" smtClean="0"/>
              <a:t> technical limitations</a:t>
            </a:r>
          </a:p>
          <a:p>
            <a:pPr lvl="1"/>
            <a:r>
              <a:rPr lang="en-US" dirty="0" smtClean="0"/>
              <a:t>Measuring age is problematic</a:t>
            </a:r>
          </a:p>
          <a:p>
            <a:pPr lvl="1"/>
            <a:r>
              <a:rPr lang="en-US" dirty="0" smtClean="0"/>
              <a:t>Coverage issues (reaching most disadvantaged)</a:t>
            </a:r>
          </a:p>
          <a:p>
            <a:pPr lvl="1"/>
            <a:r>
              <a:rPr lang="en-US" dirty="0" smtClean="0"/>
              <a:t>Use of national data for targeting and profiling is still limited </a:t>
            </a:r>
          </a:p>
          <a:p>
            <a:r>
              <a:rPr lang="en-US" dirty="0" smtClean="0"/>
              <a:t>Sampling strategies</a:t>
            </a:r>
          </a:p>
          <a:p>
            <a:r>
              <a:rPr lang="en-US" dirty="0" smtClean="0"/>
              <a:t>Presenting assessment results </a:t>
            </a:r>
          </a:p>
          <a:p>
            <a:pPr lvl="1"/>
            <a:r>
              <a:rPr lang="en-US" dirty="0" smtClean="0"/>
              <a:t>On-time, late, out of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1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Slowdown in educational progress</a:t>
            </a:r>
            <a:endParaRPr lang="en-US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3" t="22258" r="16775" b="10000"/>
          <a:stretch/>
        </p:blipFill>
        <p:spPr bwMode="auto">
          <a:xfrm>
            <a:off x="24531" y="1219596"/>
            <a:ext cx="8974291" cy="53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861" y="1252782"/>
            <a:ext cx="7668344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75801"/>
            <a:ext cx="643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primary school-aged children out of school, 2000- 2011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6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 unfinished education agenda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69 </a:t>
            </a:r>
            <a:r>
              <a:rPr lang="en-CA" dirty="0"/>
              <a:t>million young adolescents </a:t>
            </a:r>
            <a:r>
              <a:rPr lang="en-CA" dirty="0" smtClean="0"/>
              <a:t>were out of school</a:t>
            </a:r>
          </a:p>
          <a:p>
            <a:r>
              <a:rPr lang="en-CA" dirty="0"/>
              <a:t>31 million out-of-school young </a:t>
            </a:r>
            <a:r>
              <a:rPr lang="en-CA" dirty="0" smtClean="0"/>
              <a:t>adolescents in South </a:t>
            </a:r>
            <a:r>
              <a:rPr lang="en-CA" dirty="0"/>
              <a:t>and West Asia </a:t>
            </a:r>
            <a:r>
              <a:rPr lang="en-CA" dirty="0" smtClean="0"/>
              <a:t>although </a:t>
            </a:r>
            <a:r>
              <a:rPr lang="en-CA" dirty="0"/>
              <a:t>there </a:t>
            </a:r>
            <a:r>
              <a:rPr lang="en-CA" dirty="0" smtClean="0"/>
              <a:t>much </a:t>
            </a:r>
            <a:r>
              <a:rPr lang="en-CA" dirty="0"/>
              <a:t>progress for girls </a:t>
            </a:r>
            <a:endParaRPr lang="en-CA" dirty="0" smtClean="0"/>
          </a:p>
          <a:p>
            <a:r>
              <a:rPr lang="en-CA" dirty="0" smtClean="0"/>
              <a:t>Sub-Saharan </a:t>
            </a:r>
            <a:r>
              <a:rPr lang="en-CA" dirty="0"/>
              <a:t>Africa </a:t>
            </a:r>
            <a:r>
              <a:rPr lang="en-CA" dirty="0" smtClean="0"/>
              <a:t>(22 million) </a:t>
            </a:r>
            <a:r>
              <a:rPr lang="en-CA" dirty="0"/>
              <a:t>has been almost no change in participation rates or gender </a:t>
            </a:r>
            <a:r>
              <a:rPr lang="en-CA" dirty="0" smtClean="0"/>
              <a:t>parity</a:t>
            </a:r>
          </a:p>
          <a:p>
            <a:r>
              <a:rPr lang="en-CA" dirty="0" smtClean="0"/>
              <a:t>Little </a:t>
            </a:r>
            <a:r>
              <a:rPr lang="en-CA" dirty="0"/>
              <a:t>progress in reducing </a:t>
            </a:r>
            <a:r>
              <a:rPr lang="en-CA" dirty="0" smtClean="0"/>
              <a:t>dropout–34 </a:t>
            </a:r>
            <a:r>
              <a:rPr lang="en-CA" dirty="0"/>
              <a:t>million children </a:t>
            </a:r>
            <a:r>
              <a:rPr lang="en-CA" dirty="0" smtClean="0"/>
              <a:t> left </a:t>
            </a:r>
            <a:r>
              <a:rPr lang="en-CA" dirty="0"/>
              <a:t>school before reaching the last grade of </a:t>
            </a:r>
            <a:r>
              <a:rPr lang="en-CA"/>
              <a:t>primary </a:t>
            </a:r>
            <a:r>
              <a:rPr lang="en-CA" smtClean="0"/>
              <a:t>education </a:t>
            </a:r>
            <a:r>
              <a:rPr lang="en-CA" dirty="0" smtClean="0"/>
              <a:t>- an </a:t>
            </a:r>
            <a:r>
              <a:rPr lang="en-CA" dirty="0"/>
              <a:t>early school leaving rate of 25% – the same level as in 2000.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23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OOS_count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" t="20811" r="8980" b="26474"/>
          <a:stretch>
            <a:fillRect/>
          </a:stretch>
        </p:blipFill>
        <p:spPr bwMode="auto">
          <a:xfrm>
            <a:off x="0" y="2930525"/>
            <a:ext cx="9144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64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 smtClean="0">
                <a:latin typeface="Calibri" pitchFamily="34" charset="0"/>
              </a:rPr>
              <a:t>What is the Out of School Children Initiative?</a:t>
            </a:r>
          </a:p>
        </p:txBody>
      </p:sp>
      <p:sp>
        <p:nvSpPr>
          <p:cNvPr id="3076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1139825"/>
            <a:ext cx="91440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l" eaLnBrk="1" hangingPunct="1">
              <a:spcBef>
                <a:spcPct val="50000"/>
              </a:spcBef>
            </a:pPr>
            <a:r>
              <a:rPr lang="en-US" sz="2800" dirty="0" smtClean="0">
                <a:latin typeface="Calibri" pitchFamily="34" charset="0"/>
              </a:rPr>
              <a:t>Objective</a:t>
            </a:r>
            <a:r>
              <a:rPr lang="en-US" sz="2800" dirty="0">
                <a:latin typeface="Calibri" pitchFamily="34" charset="0"/>
              </a:rPr>
              <a:t>: To reduce the number of out of school children by addressing gaps in data collection, analysis and policy on out of school children</a:t>
            </a:r>
          </a:p>
          <a:p>
            <a:pPr lvl="1" algn="l" eaLnBrk="1" hangingPunct="1">
              <a:spcBef>
                <a:spcPts val="600"/>
              </a:spcBef>
            </a:pPr>
            <a:r>
              <a:rPr lang="en-US" sz="2800" dirty="0" smtClean="0">
                <a:latin typeface="Calibri" pitchFamily="34" charset="0"/>
              </a:rPr>
              <a:t>- National teams/partners coordinated </a:t>
            </a:r>
            <a:r>
              <a:rPr lang="en-US" sz="2800" dirty="0">
                <a:latin typeface="Calibri" pitchFamily="34" charset="0"/>
              </a:rPr>
              <a:t>by UNICEF and </a:t>
            </a:r>
            <a:r>
              <a:rPr lang="en-US" sz="2800" dirty="0" smtClean="0">
                <a:latin typeface="Calibri" pitchFamily="34" charset="0"/>
              </a:rPr>
              <a:t>UIS</a:t>
            </a:r>
            <a:endParaRPr lang="en-US" sz="2800" dirty="0">
              <a:latin typeface="Calibri" pitchFamily="34" charset="0"/>
            </a:endParaRP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52400" y="5238750"/>
            <a:ext cx="2019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Around half of the world’s OOSC live in these countries</a:t>
            </a:r>
          </a:p>
        </p:txBody>
      </p:sp>
    </p:spTree>
    <p:extLst>
      <p:ext uri="{BB962C8B-B14F-4D97-AF65-F5344CB8AC3E}">
        <p14:creationId xmlns:p14="http://schemas.microsoft.com/office/powerpoint/2010/main" xmlns="" val="37997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0" y="0"/>
            <a:ext cx="9144000" cy="100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r>
              <a:rPr lang="en-US" sz="3600" b="1" dirty="0" smtClean="0">
                <a:latin typeface="Calibri" pitchFamily="34" charset="0"/>
                <a:ea typeface="ＭＳ Ｐゴシック" pitchFamily="34" charset="-128"/>
              </a:rPr>
              <a:t>   Three </a:t>
            </a:r>
            <a:r>
              <a:rPr lang="en-US" sz="3600" b="1" dirty="0">
                <a:latin typeface="Calibri" pitchFamily="34" charset="0"/>
                <a:ea typeface="ＭＳ Ｐゴシック" pitchFamily="34" charset="-128"/>
              </a:rPr>
              <a:t>core objectives</a:t>
            </a:r>
          </a:p>
        </p:txBody>
      </p:sp>
      <p:sp>
        <p:nvSpPr>
          <p:cNvPr id="4099" name="Title 1"/>
          <p:cNvSpPr>
            <a:spLocks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4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</a:br>
            <a:endParaRPr lang="en-US" sz="400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00025" y="1352550"/>
            <a:ext cx="8943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AutoNum type="arabicPeriod"/>
            </a:pPr>
            <a:r>
              <a:rPr lang="en-GB" sz="2800">
                <a:solidFill>
                  <a:srgbClr val="00A7E2"/>
                </a:solidFill>
                <a:latin typeface="Calibri" pitchFamily="34" charset="0"/>
              </a:rPr>
              <a:t>Data</a:t>
            </a:r>
            <a:r>
              <a:rPr lang="en-GB" sz="2800">
                <a:latin typeface="Calibri" pitchFamily="34" charset="0"/>
              </a:rPr>
              <a:t>: Develop comprehensive profiles of excluded children drawing on a range of data sources using innovative measurement approaches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160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GB" sz="2400">
                <a:latin typeface="Calibri" pitchFamily="34" charset="0"/>
              </a:rPr>
              <a:t>2. </a:t>
            </a:r>
            <a:r>
              <a:rPr lang="en-GB" sz="2800">
                <a:solidFill>
                  <a:srgbClr val="00A7E2"/>
                </a:solidFill>
                <a:latin typeface="Calibri" pitchFamily="34" charset="0"/>
              </a:rPr>
              <a:t>Analysis of barriers</a:t>
            </a:r>
            <a:r>
              <a:rPr lang="en-GB" sz="2800">
                <a:latin typeface="Calibri" pitchFamily="34" charset="0"/>
              </a:rPr>
              <a:t>: Link quantitative data with the socio-cultural barriers and resource-based bottlenecks that create exclusion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160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GB" sz="2400">
                <a:latin typeface="Calibri" pitchFamily="34" charset="0"/>
              </a:rPr>
              <a:t>3. </a:t>
            </a:r>
            <a:r>
              <a:rPr lang="en-GB" sz="2800">
                <a:solidFill>
                  <a:srgbClr val="00A7E2"/>
                </a:solidFill>
                <a:latin typeface="Calibri" pitchFamily="34" charset="0"/>
              </a:rPr>
              <a:t>Implement policies</a:t>
            </a:r>
            <a:r>
              <a:rPr lang="en-GB" sz="2800">
                <a:latin typeface="Calibri" pitchFamily="34" charset="0"/>
              </a:rPr>
              <a:t>: Identify policies which reduce exclusion from education (especially among groups most disadvantaged) from a multi-sectoral approach</a:t>
            </a:r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411480"/>
            <a:ext cx="7772400" cy="83153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Five dimensions of exclusion model</a:t>
            </a:r>
            <a:endParaRPr lang="en-GB" sz="4000" dirty="0" smtClean="0">
              <a:latin typeface="Arial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20" t="20520" r="2351" b="20520"/>
          <a:stretch>
            <a:fillRect/>
          </a:stretch>
        </p:blipFill>
        <p:spPr bwMode="auto">
          <a:xfrm>
            <a:off x="0" y="1340768"/>
            <a:ext cx="91440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19" y="5589240"/>
            <a:ext cx="8278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sources: Administrative data/</a:t>
            </a:r>
            <a:r>
              <a:rPr lang="en-US" sz="2800" dirty="0" err="1" smtClean="0"/>
              <a:t>hh</a:t>
            </a:r>
            <a:r>
              <a:rPr lang="en-US" sz="2800" dirty="0" smtClean="0"/>
              <a:t>-based surveys</a:t>
            </a:r>
          </a:p>
          <a:p>
            <a:r>
              <a:rPr lang="en-US" sz="2800" dirty="0" smtClean="0"/>
              <a:t>Key outputs: OOS Typologies and disaggregated profiles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200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75687" cy="1066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Problems in identifying age cohorts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08962" cy="467995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Administrative data (supply-side)</a:t>
            </a:r>
          </a:p>
          <a:p>
            <a:pPr lvl="1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School reporting problematic, capture systems weak</a:t>
            </a:r>
          </a:p>
          <a:p>
            <a:pPr lvl="1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Often collected in completed years not. DOB</a:t>
            </a:r>
          </a:p>
          <a:p>
            <a:pPr lvl="1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Age distribution seems to overstate participation in younger ages – and understate (or gets right?) older ages</a:t>
            </a: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Household survey data (demand-side)</a:t>
            </a:r>
          </a:p>
          <a:p>
            <a:pPr lvl="1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Proxy reporting problematic, age-heaping</a:t>
            </a:r>
          </a:p>
          <a:p>
            <a:pPr lvl="1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Often collected in completed years not. DOB</a:t>
            </a:r>
          </a:p>
          <a:p>
            <a:pPr lvl="1"/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Age distribution seems to overstate participation in older ages – understate (or gets right?) younger ages</a:t>
            </a:r>
          </a:p>
          <a:p>
            <a:pPr lvl="1"/>
            <a:endParaRPr lang="en-US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4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92288" y="54170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Population distribution by </a:t>
            </a:r>
            <a:endParaRPr lang="en-US" sz="36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single year </a:t>
            </a:r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of age </a:t>
            </a:r>
            <a:r>
              <a:rPr 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Nigeria, </a:t>
            </a:r>
            <a:r>
              <a:rPr lang="en-US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xmlns="" val="110398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92154"/>
            <a:ext cx="681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Where are 15 year olds in schools?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376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627</Words>
  <Application>Microsoft Office PowerPoint</Application>
  <PresentationFormat>On-screen Show (4:3)</PresentationFormat>
  <Paragraphs>108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Identifying and profiling out of school populations – lessons from the UNICEF/UIS Out of School Children Initiative</vt:lpstr>
      <vt:lpstr>Slide 2</vt:lpstr>
      <vt:lpstr>An unfinished education agenda</vt:lpstr>
      <vt:lpstr>What is the Out of School Children Initiative?</vt:lpstr>
      <vt:lpstr>Slide 5</vt:lpstr>
      <vt:lpstr>Five dimensions of exclusion model</vt:lpstr>
      <vt:lpstr> Problems in identifying age cohorts </vt:lpstr>
      <vt:lpstr>Slide 8</vt:lpstr>
      <vt:lpstr>Slide 9</vt:lpstr>
      <vt:lpstr>Overage pupils by grade in Brazil</vt:lpstr>
      <vt:lpstr>Lower secondary school age students  by level attended in Zambia, 2007</vt:lpstr>
      <vt:lpstr>Where are 15 year-old girls in Cambodia?</vt:lpstr>
      <vt:lpstr>Slide 13</vt:lpstr>
      <vt:lpstr>Slide 14</vt:lpstr>
      <vt:lpstr>Out-of-school children of lower secondary school age, Pakistan, 2006-07</vt:lpstr>
      <vt:lpstr>School exposure of out-of-school children, by household wealth in Pakistan, 2006-07</vt:lpstr>
      <vt:lpstr>Out-of-school children from poor households are more likely to never attend school</vt:lpstr>
      <vt:lpstr>Considerations</vt:lpstr>
    </vt:vector>
  </TitlesOfParts>
  <Company>UNESCO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Sheena Bell</dc:creator>
  <cp:lastModifiedBy>tramontano_d</cp:lastModifiedBy>
  <cp:revision>51</cp:revision>
  <dcterms:created xsi:type="dcterms:W3CDTF">2013-06-19T18:40:10Z</dcterms:created>
  <dcterms:modified xsi:type="dcterms:W3CDTF">2013-06-27T13:58:15Z</dcterms:modified>
</cp:coreProperties>
</file>